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662" r:id="rId2"/>
    <p:sldMasterId id="2147483675" r:id="rId3"/>
    <p:sldMasterId id="2147483660" r:id="rId4"/>
    <p:sldMasterId id="2147483682" r:id="rId5"/>
  </p:sldMasterIdLst>
  <p:handoutMasterIdLst>
    <p:handoutMasterId r:id="rId23"/>
  </p:handoutMasterIdLst>
  <p:sldIdLst>
    <p:sldId id="257" r:id="rId6"/>
    <p:sldId id="258" r:id="rId7"/>
    <p:sldId id="263" r:id="rId8"/>
    <p:sldId id="260" r:id="rId9"/>
    <p:sldId id="269" r:id="rId10"/>
    <p:sldId id="287" r:id="rId11"/>
    <p:sldId id="270" r:id="rId12"/>
    <p:sldId id="271" r:id="rId13"/>
    <p:sldId id="272" r:id="rId14"/>
    <p:sldId id="273" r:id="rId15"/>
    <p:sldId id="282" r:id="rId16"/>
    <p:sldId id="283" r:id="rId17"/>
    <p:sldId id="281" r:id="rId18"/>
    <p:sldId id="284" r:id="rId19"/>
    <p:sldId id="278" r:id="rId20"/>
    <p:sldId id="279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02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nack, Pam M" userId="036b3cde-b20d-4eb5-965f-054c245a0f59" providerId="ADAL" clId="{B9002DF6-B3C1-48BA-8044-CF4CED3C6027}"/>
    <pc:docChg chg="modSld">
      <pc:chgData name="Banack, Pam M" userId="036b3cde-b20d-4eb5-965f-054c245a0f59" providerId="ADAL" clId="{B9002DF6-B3C1-48BA-8044-CF4CED3C6027}" dt="2026-01-15T18:54:19.161" v="1" actId="20577"/>
      <pc:docMkLst>
        <pc:docMk/>
      </pc:docMkLst>
      <pc:sldChg chg="modSp mod">
        <pc:chgData name="Banack, Pam M" userId="036b3cde-b20d-4eb5-965f-054c245a0f59" providerId="ADAL" clId="{B9002DF6-B3C1-48BA-8044-CF4CED3C6027}" dt="2026-01-15T18:54:19.161" v="1" actId="20577"/>
        <pc:sldMkLst>
          <pc:docMk/>
          <pc:sldMk cId="1969395780" sldId="278"/>
        </pc:sldMkLst>
        <pc:spChg chg="mod">
          <ac:chgData name="Banack, Pam M" userId="036b3cde-b20d-4eb5-965f-054c245a0f59" providerId="ADAL" clId="{B9002DF6-B3C1-48BA-8044-CF4CED3C6027}" dt="2026-01-15T18:54:19.161" v="1" actId="20577"/>
          <ac:spMkLst>
            <pc:docMk/>
            <pc:sldMk cId="1969395780" sldId="278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0DE2C9-CC90-FB41-9F8D-581DBF7ABA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34DE62-EF13-BD44-9F91-C4168E7901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86910-C14D-674C-A383-15CC49EE8C4E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128071-7F34-DF4F-B7C0-A3B42A4FDC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D4C88-2894-1C4A-94A8-9FAAC463AB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0F933-76C6-B949-A34C-F1295B185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06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C21A-9957-5444-84D2-A8BE3042BAB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5D95-560C-AD46-8245-B47BA758F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05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rame8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3" r="62522" b="13391"/>
          <a:stretch/>
        </p:blipFill>
        <p:spPr>
          <a:xfrm>
            <a:off x="0" y="874643"/>
            <a:ext cx="3427012" cy="50649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3016" y="993912"/>
            <a:ext cx="4933784" cy="101776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016" y="2011680"/>
            <a:ext cx="4933784" cy="4114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A112-14DE-4F16-88D3-651DDDB95573}" type="datetimeFigureOut">
              <a:rPr lang="en-CA" smtClean="0"/>
              <a:t>2026-01-15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75A4-4295-47D5-A3CA-A8F718AB193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065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0444"/>
            <a:ext cx="8229600" cy="83719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A112-14DE-4F16-88D3-651DDDB95573}" type="datetimeFigureOut">
              <a:rPr lang="en-CA" smtClean="0"/>
              <a:t>2026-01-15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75A4-4295-47D5-A3CA-A8F718AB193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3701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202"/>
            <a:ext cx="8229600" cy="7974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A112-14DE-4F16-88D3-651DDDB95573}" type="datetimeFigureOut">
              <a:rPr lang="en-CA" smtClean="0"/>
              <a:t>2026-01-15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75A4-4295-47D5-A3CA-A8F718AB193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8439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A112-14DE-4F16-88D3-651DDDB95573}" type="datetimeFigureOut">
              <a:rPr lang="en-CA" smtClean="0"/>
              <a:t>2026-01-15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75A4-4295-47D5-A3CA-A8F718AB193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7222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A112-14DE-4F16-88D3-651DDDB95573}" type="datetimeFigureOut">
              <a:rPr lang="en-CA" smtClean="0"/>
              <a:t>2026-01-15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75A4-4295-47D5-A3CA-A8F718AB193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6132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19677" cy="6857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49379" y="696687"/>
            <a:ext cx="4697965" cy="188125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9379" y="2600364"/>
            <a:ext cx="4697965" cy="1355056"/>
          </a:xfrm>
        </p:spPr>
        <p:txBody>
          <a:bodyPr/>
          <a:lstStyle>
            <a:lvl1pPr marL="0" indent="0" algn="l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" y="4"/>
            <a:ext cx="9119677" cy="685799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149379" y="696687"/>
            <a:ext cx="4697965" cy="188125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149379" y="2600364"/>
            <a:ext cx="4697965" cy="1355056"/>
          </a:xfrm>
        </p:spPr>
        <p:txBody>
          <a:bodyPr/>
          <a:lstStyle>
            <a:lvl1pPr marL="0" indent="0" algn="l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" y="0"/>
            <a:ext cx="911968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" y="0"/>
            <a:ext cx="911968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1594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" y="0"/>
            <a:ext cx="911968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3520" y="906448"/>
            <a:ext cx="3383280" cy="1341755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3520" y="2533953"/>
            <a:ext cx="338328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C21A-9957-5444-84D2-A8BE3042BAB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5D95-560C-AD46-8245-B47BA758FDC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itle1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7" r="44956" b="13855"/>
          <a:stretch/>
        </p:blipFill>
        <p:spPr>
          <a:xfrm>
            <a:off x="0" y="906448"/>
            <a:ext cx="5033176" cy="50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70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968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" y="0"/>
            <a:ext cx="911968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" y="0"/>
            <a:ext cx="911968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" y="0"/>
            <a:ext cx="911968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" y="0"/>
            <a:ext cx="911968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" y="0"/>
            <a:ext cx="911968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3520" y="2533953"/>
            <a:ext cx="338328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C21A-9957-5444-84D2-A8BE3042BAB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5D95-560C-AD46-8245-B47BA758FDC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303520" y="906448"/>
            <a:ext cx="3383280" cy="1341755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title2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7" r="44696" b="14435"/>
          <a:stretch/>
        </p:blipFill>
        <p:spPr>
          <a:xfrm>
            <a:off x="0" y="906448"/>
            <a:ext cx="5057030" cy="49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5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3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9" r="62435" b="13623"/>
          <a:stretch/>
        </p:blipFill>
        <p:spPr>
          <a:xfrm>
            <a:off x="0" y="882594"/>
            <a:ext cx="3434963" cy="50411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68918" y="818984"/>
            <a:ext cx="4917882" cy="1405891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68918" y="2367501"/>
            <a:ext cx="4917882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B2B7-8970-4528-9F10-466A49B4FE40}" type="datetimeFigureOut">
              <a:rPr lang="en-CA" smtClean="0"/>
              <a:t>2026-01-15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FB7F-E088-46EB-B925-3778B70DCB9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0014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B2B7-8970-4528-9F10-466A49B4FE40}" type="datetimeFigureOut">
              <a:rPr lang="en-CA" smtClean="0"/>
              <a:t>2026-01-15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6FB7F-E088-46EB-B925-3778B70DCB92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768918" y="818984"/>
            <a:ext cx="4917882" cy="1405891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768918" y="2367501"/>
            <a:ext cx="4917882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pic>
        <p:nvPicPr>
          <p:cNvPr id="12" name="Picture 11" descr="title4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9" r="62609" b="13855"/>
          <a:stretch/>
        </p:blipFill>
        <p:spPr>
          <a:xfrm>
            <a:off x="0" y="882595"/>
            <a:ext cx="3419061" cy="502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1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2494"/>
            <a:ext cx="8229600" cy="8451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A112-14DE-4F16-88D3-651DDDB95573}" type="datetimeFigureOut">
              <a:rPr lang="en-CA" smtClean="0"/>
              <a:t>2026-01-15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75A4-4295-47D5-A3CA-A8F718AB193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35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rame5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0" r="62869" b="14086"/>
          <a:stretch/>
        </p:blipFill>
        <p:spPr>
          <a:xfrm>
            <a:off x="0" y="922350"/>
            <a:ext cx="3395207" cy="4969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3016" y="993912"/>
            <a:ext cx="4933784" cy="101776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016" y="2011680"/>
            <a:ext cx="4933784" cy="4114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A112-14DE-4F16-88D3-651DDDB95573}" type="datetimeFigureOut">
              <a:rPr lang="en-CA" smtClean="0"/>
              <a:t>2026-01-15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75A4-4295-47D5-A3CA-A8F718AB193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4404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rame6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1" r="62261" b="13855"/>
          <a:stretch/>
        </p:blipFill>
        <p:spPr>
          <a:xfrm>
            <a:off x="0" y="898496"/>
            <a:ext cx="3450866" cy="5009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3016" y="993912"/>
            <a:ext cx="4933784" cy="101776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016" y="2011680"/>
            <a:ext cx="4933784" cy="4114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A112-14DE-4F16-88D3-651DDDB95573}" type="datetimeFigureOut">
              <a:rPr lang="en-CA" smtClean="0"/>
              <a:t>2026-01-15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75A4-4295-47D5-A3CA-A8F718AB193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5097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rame7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6" r="62435" b="13044"/>
          <a:stretch/>
        </p:blipFill>
        <p:spPr>
          <a:xfrm>
            <a:off x="0" y="890546"/>
            <a:ext cx="3434963" cy="5072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3016" y="993912"/>
            <a:ext cx="4933784" cy="101776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016" y="2011680"/>
            <a:ext cx="4933784" cy="4114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A112-14DE-4F16-88D3-651DDDB95573}" type="datetimeFigureOut">
              <a:rPr lang="en-CA" smtClean="0"/>
              <a:t>2026-01-15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75A4-4295-47D5-A3CA-A8F718AB193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958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64542"/>
            <a:ext cx="8229600" cy="8530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FC21A-9957-5444-84D2-A8BE3042BAB4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25D95-560C-AD46-8245-B47BA758F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0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3" r:id="rId2"/>
    <p:sldLayoutId id="2147483698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96348"/>
            <a:ext cx="8229600" cy="821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6B2B7-8970-4528-9F10-466A49B4FE40}" type="datetimeFigureOut">
              <a:rPr lang="en-CA" smtClean="0"/>
              <a:t>2026-01-15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6FB7F-E088-46EB-B925-3778B70DCB9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770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88396"/>
            <a:ext cx="8229600" cy="829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9A112-14DE-4F16-88D3-651DDDB95573}" type="datetimeFigureOut">
              <a:rPr lang="en-CA" smtClean="0"/>
              <a:t>2026-01-15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475A4-4295-47D5-A3CA-A8F718AB193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777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10" r:id="rId2"/>
    <p:sldLayoutId id="2147483711" r:id="rId3"/>
    <p:sldLayoutId id="2147483712" r:id="rId4"/>
    <p:sldLayoutId id="2147483713" r:id="rId5"/>
    <p:sldLayoutId id="2147483679" r:id="rId6"/>
    <p:sldLayoutId id="2147483700" r:id="rId7"/>
    <p:sldLayoutId id="2147483708" r:id="rId8"/>
    <p:sldLayoutId id="2147483709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59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1" r:id="rId2"/>
    <p:sldLayoutId id="2147483680" r:id="rId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58461" y="366185"/>
            <a:ext cx="5656889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8461" y="1826684"/>
            <a:ext cx="5656889" cy="4576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31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schools.cbe.ab.ca/b870" TargetMode="Externa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jisturgeon@cbe.ab.ca" TargetMode="External"/><Relationship Id="rId3" Type="http://schemas.openxmlformats.org/officeDocument/2006/relationships/hyperlink" Target="mailto:mkminhas@cbe.ab.ca" TargetMode="External"/><Relationship Id="rId7" Type="http://schemas.openxmlformats.org/officeDocument/2006/relationships/hyperlink" Target="mailto:nmwilson@cbe.ab.ca" TargetMode="External"/><Relationship Id="rId12" Type="http://schemas.openxmlformats.org/officeDocument/2006/relationships/image" Target="../media/image29.png"/><Relationship Id="rId2" Type="http://schemas.openxmlformats.org/officeDocument/2006/relationships/hyperlink" Target="mailto:srmead@cbe.ab.ca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pehuppie@cbe.ab.ca" TargetMode="External"/><Relationship Id="rId11" Type="http://schemas.openxmlformats.org/officeDocument/2006/relationships/hyperlink" Target="mailto:mskasumovich@cbe.ab.ca" TargetMode="External"/><Relationship Id="rId5" Type="http://schemas.openxmlformats.org/officeDocument/2006/relationships/hyperlink" Target="mailto:laruault@cbe.ab.ca" TargetMode="External"/><Relationship Id="rId10" Type="http://schemas.openxmlformats.org/officeDocument/2006/relationships/hyperlink" Target="mailto:emgood@cbe.ab.ca" TargetMode="External"/><Relationship Id="rId4" Type="http://schemas.openxmlformats.org/officeDocument/2006/relationships/hyperlink" Target="mailto:lmhunter@cbe.ab.ca" TargetMode="External"/><Relationship Id="rId9" Type="http://schemas.openxmlformats.org/officeDocument/2006/relationships/hyperlink" Target="mailto:srpierpoint@cbe.ab.ca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4542"/>
            <a:ext cx="8378190" cy="4030318"/>
          </a:xfrm>
        </p:spPr>
        <p:txBody>
          <a:bodyPr>
            <a:normAutofit/>
          </a:bodyPr>
          <a:lstStyle/>
          <a:p>
            <a:r>
              <a:rPr lang="en-CA" b="1" dirty="0">
                <a:solidFill>
                  <a:schemeClr val="tx1"/>
                </a:solidFill>
              </a:rPr>
              <a:t>An Introduction to </a:t>
            </a:r>
            <a:br>
              <a:rPr lang="en-CA" b="1" dirty="0">
                <a:solidFill>
                  <a:schemeClr val="tx1"/>
                </a:solidFill>
              </a:rPr>
            </a:br>
            <a:r>
              <a:rPr lang="en-CA" b="1" dirty="0">
                <a:solidFill>
                  <a:schemeClr val="tx1"/>
                </a:solidFill>
              </a:rPr>
              <a:t>Centennial High School</a:t>
            </a:r>
            <a:br>
              <a:rPr lang="en-CA" b="1" dirty="0">
                <a:solidFill>
                  <a:schemeClr val="tx1"/>
                </a:solidFill>
              </a:rPr>
            </a:br>
            <a:br>
              <a:rPr lang="en-CA" sz="3600" b="1" dirty="0">
                <a:solidFill>
                  <a:schemeClr val="tx1"/>
                </a:solidFill>
              </a:rPr>
            </a:br>
            <a:r>
              <a:rPr lang="en-CA" b="1" dirty="0">
                <a:solidFill>
                  <a:schemeClr val="tx1"/>
                </a:solidFill>
              </a:rPr>
              <a:t>Information for Parents/Guardians</a:t>
            </a:r>
            <a:br>
              <a:rPr lang="en-CA" b="1" dirty="0">
                <a:solidFill>
                  <a:schemeClr val="tx1"/>
                </a:solidFill>
              </a:rPr>
            </a:b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3" name="Picture 3" descr="COYOTE">
            <a:extLst>
              <a:ext uri="{FF2B5EF4-FFF2-40B4-BE49-F238E27FC236}">
                <a16:creationId xmlns:a16="http://schemas.microsoft.com/office/drawing/2014/main" id="{7376BB7A-AB9E-074D-B25F-08221958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" y="4253096"/>
            <a:ext cx="1786322" cy="221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033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1B65FD8-D979-BE4F-AD66-AF7019E66553}"/>
              </a:ext>
            </a:extLst>
          </p:cNvPr>
          <p:cNvSpPr txBox="1"/>
          <p:nvPr/>
        </p:nvSpPr>
        <p:spPr>
          <a:xfrm>
            <a:off x="160774" y="5848140"/>
            <a:ext cx="31752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1600" i="1" dirty="0"/>
              <a:t>Please note that our bell schedule is subject to change before the beginning of September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4C442-A08B-6D4C-A8B6-8A79DA5AB1B5}"/>
              </a:ext>
            </a:extLst>
          </p:cNvPr>
          <p:cNvSpPr txBox="1"/>
          <p:nvPr/>
        </p:nvSpPr>
        <p:spPr>
          <a:xfrm>
            <a:off x="3336054" y="140677"/>
            <a:ext cx="557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Grade 10 Timetable</a:t>
            </a:r>
          </a:p>
        </p:txBody>
      </p:sp>
      <p:pic>
        <p:nvPicPr>
          <p:cNvPr id="8" name="Picture 3" descr="COYOTE">
            <a:extLst>
              <a:ext uri="{FF2B5EF4-FFF2-40B4-BE49-F238E27FC236}">
                <a16:creationId xmlns:a16="http://schemas.microsoft.com/office/drawing/2014/main" id="{E2DACBFD-7D06-CE4F-AB8C-0B006D165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28" y="75039"/>
            <a:ext cx="702240" cy="86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DD4BB8B-E10F-1E9B-475F-0D00A84439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574205"/>
              </p:ext>
            </p:extLst>
          </p:nvPr>
        </p:nvGraphicFramePr>
        <p:xfrm>
          <a:off x="3329895" y="554982"/>
          <a:ext cx="5846032" cy="6304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3063">
                  <a:extLst>
                    <a:ext uri="{9D8B030D-6E8A-4147-A177-3AD203B41FA5}">
                      <a16:colId xmlns:a16="http://schemas.microsoft.com/office/drawing/2014/main" val="3191150548"/>
                    </a:ext>
                  </a:extLst>
                </a:gridCol>
                <a:gridCol w="1013951">
                  <a:extLst>
                    <a:ext uri="{9D8B030D-6E8A-4147-A177-3AD203B41FA5}">
                      <a16:colId xmlns:a16="http://schemas.microsoft.com/office/drawing/2014/main" val="2188803440"/>
                    </a:ext>
                  </a:extLst>
                </a:gridCol>
                <a:gridCol w="752843">
                  <a:extLst>
                    <a:ext uri="{9D8B030D-6E8A-4147-A177-3AD203B41FA5}">
                      <a16:colId xmlns:a16="http://schemas.microsoft.com/office/drawing/2014/main" val="2701368762"/>
                    </a:ext>
                  </a:extLst>
                </a:gridCol>
                <a:gridCol w="915998">
                  <a:extLst>
                    <a:ext uri="{9D8B030D-6E8A-4147-A177-3AD203B41FA5}">
                      <a16:colId xmlns:a16="http://schemas.microsoft.com/office/drawing/2014/main" val="3131925521"/>
                    </a:ext>
                  </a:extLst>
                </a:gridCol>
                <a:gridCol w="955827">
                  <a:extLst>
                    <a:ext uri="{9D8B030D-6E8A-4147-A177-3AD203B41FA5}">
                      <a16:colId xmlns:a16="http://schemas.microsoft.com/office/drawing/2014/main" val="291993703"/>
                    </a:ext>
                  </a:extLst>
                </a:gridCol>
                <a:gridCol w="766651">
                  <a:extLst>
                    <a:ext uri="{9D8B030D-6E8A-4147-A177-3AD203B41FA5}">
                      <a16:colId xmlns:a16="http://schemas.microsoft.com/office/drawing/2014/main" val="2831022455"/>
                    </a:ext>
                  </a:extLst>
                </a:gridCol>
                <a:gridCol w="887699">
                  <a:extLst>
                    <a:ext uri="{9D8B030D-6E8A-4147-A177-3AD203B41FA5}">
                      <a16:colId xmlns:a16="http://schemas.microsoft.com/office/drawing/2014/main" val="3998931985"/>
                    </a:ext>
                  </a:extLst>
                </a:gridCol>
              </a:tblGrid>
              <a:tr h="4311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CA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MON</a:t>
                      </a:r>
                      <a:endParaRPr lang="en-CA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TUES</a:t>
                      </a:r>
                      <a:endParaRPr lang="en-CA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WED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THURS</a:t>
                      </a:r>
                      <a:endParaRPr lang="en-CA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CA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6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FRI</a:t>
                      </a:r>
                      <a:endParaRPr lang="en-CA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7715016"/>
                  </a:ext>
                </a:extLst>
              </a:tr>
              <a:tr h="449069">
                <a:tc gridSpan="7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J Block Classes 7:00-8:40am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975203"/>
                  </a:ext>
                </a:extLst>
              </a:tr>
              <a:tr h="556847">
                <a:tc gridSpan="7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Tutorial Time 8:40-9:05am</a:t>
                      </a:r>
                    </a:p>
                    <a:p>
                      <a:pPr algn="ctr">
                        <a:buNone/>
                      </a:pPr>
                      <a:endParaRPr lang="en-CA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452546"/>
                  </a:ext>
                </a:extLst>
              </a:tr>
              <a:tr h="8262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9:09-10:33</a:t>
                      </a:r>
                      <a:endParaRPr lang="en-CA" sz="16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rgbClr val="FF0000"/>
                          </a:solidFill>
                          <a:effectLst/>
                        </a:rPr>
                        <a:t>Drama 10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accent1">
                              <a:lumMod val="76000"/>
                            </a:schemeClr>
                          </a:solidFill>
                          <a:effectLst/>
                        </a:rPr>
                        <a:t>ELA 10-1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rgbClr val="FF0000"/>
                          </a:solidFill>
                          <a:effectLst/>
                        </a:rPr>
                        <a:t>Drama 10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accent1">
                              <a:lumMod val="76000"/>
                            </a:schemeClr>
                          </a:solidFill>
                          <a:effectLst/>
                        </a:rPr>
                        <a:t>ELA 10-1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b="1" dirty="0">
                          <a:effectLst/>
                        </a:rPr>
                        <a:t>9:09-10:02</a:t>
                      </a:r>
                      <a:endParaRPr lang="en-CA" sz="1600" dirty="0"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effectLst/>
                        </a:rPr>
                        <a:t>1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rgbClr val="FF0000"/>
                          </a:solidFill>
                          <a:effectLst/>
                        </a:rPr>
                        <a:t>Drama 10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325037"/>
                  </a:ext>
                </a:extLst>
              </a:tr>
              <a:tr h="8262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10:37-12:01</a:t>
                      </a:r>
                      <a:endParaRPr lang="en-CA" sz="16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accent1">
                              <a:lumMod val="76000"/>
                            </a:schemeClr>
                          </a:solidFill>
                          <a:effectLst/>
                        </a:rPr>
                        <a:t>ELA 10-1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rgbClr val="FF0000"/>
                          </a:solidFill>
                          <a:effectLst/>
                        </a:rPr>
                        <a:t>Drama 10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accent1">
                              <a:lumMod val="76000"/>
                            </a:schemeClr>
                          </a:solidFill>
                          <a:effectLst/>
                        </a:rPr>
                        <a:t>ELA 10-1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rgbClr val="FF0000"/>
                          </a:solidFill>
                          <a:effectLst/>
                        </a:rPr>
                        <a:t>Drama 10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b="1" dirty="0">
                          <a:effectLst/>
                        </a:rPr>
                        <a:t>10:06-10:59</a:t>
                      </a:r>
                      <a:endParaRPr lang="en-CA" sz="1600" dirty="0"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effectLst/>
                        </a:rPr>
                        <a:t>2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accent1">
                              <a:lumMod val="76000"/>
                            </a:schemeClr>
                          </a:solidFill>
                          <a:effectLst/>
                        </a:rPr>
                        <a:t>ELA 10-1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7189645"/>
                  </a:ext>
                </a:extLst>
              </a:tr>
              <a:tr h="574811"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Lunch 12:01-12:39</a:t>
                      </a:r>
                      <a:endParaRPr lang="en-CA" sz="16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b="1" dirty="0">
                          <a:effectLst/>
                        </a:rPr>
                        <a:t>Nutrition Break 10:59-11:21</a:t>
                      </a:r>
                      <a:endParaRPr lang="en-CA" sz="1600" dirty="0"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704831"/>
                  </a:ext>
                </a:extLst>
              </a:tr>
              <a:tr h="8262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12:43-2:07</a:t>
                      </a:r>
                      <a:endParaRPr lang="en-CA" sz="16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rgbClr val="00B050"/>
                          </a:solidFill>
                          <a:effectLst/>
                        </a:rPr>
                        <a:t>PE 10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Math 10-C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rgbClr val="00B050"/>
                          </a:solidFill>
                          <a:effectLst/>
                        </a:rPr>
                        <a:t>PE 10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Math 10-C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b="1" dirty="0">
                          <a:effectLst/>
                        </a:rPr>
                        <a:t>11:25-12:18</a:t>
                      </a:r>
                      <a:endParaRPr lang="en-CA" sz="1600" dirty="0"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effectLst/>
                        </a:rPr>
                        <a:t>3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rgbClr val="00B050"/>
                          </a:solidFill>
                          <a:effectLst/>
                        </a:rPr>
                        <a:t>PE 10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9765062"/>
                  </a:ext>
                </a:extLst>
              </a:tr>
              <a:tr h="8262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2:11-3:35</a:t>
                      </a:r>
                      <a:endParaRPr lang="en-CA" sz="16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Math 10-C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rgbClr val="00B050"/>
                          </a:solidFill>
                          <a:effectLst/>
                        </a:rPr>
                        <a:t>PE 10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Math 10-C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rgbClr val="00B050"/>
                          </a:solidFill>
                          <a:effectLst/>
                        </a:rPr>
                        <a:t>PE 10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b="1" dirty="0">
                          <a:effectLst/>
                        </a:rPr>
                        <a:t>12:22-1:15</a:t>
                      </a:r>
                      <a:endParaRPr lang="en-CA" sz="1600" dirty="0"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effectLst/>
                        </a:rPr>
                        <a:t>4</a:t>
                      </a:r>
                    </a:p>
                    <a:p>
                      <a:pPr algn="ctr">
                        <a:buNone/>
                      </a:pPr>
                      <a:r>
                        <a:rPr lang="en-CA" sz="1600" dirty="0">
                          <a:effectLst/>
                        </a:rPr>
                        <a:t>Math 10-C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3167410"/>
                  </a:ext>
                </a:extLst>
              </a:tr>
              <a:tr h="987955"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effectLst/>
                        </a:rPr>
                        <a:t>After School Classes 3:35-5:00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CA" sz="1600" i="1" dirty="0">
                          <a:effectLst/>
                        </a:rPr>
                        <a:t>No Scheduled Contact Friday afterschool</a:t>
                      </a:r>
                      <a:endParaRPr lang="en-CA" sz="1600" dirty="0"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221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3017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7DD70-6AB6-A247-99A2-FB0D11804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F2AD7-A0A3-C544-BEED-3723C52EC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528EA3-F256-4C4B-9595-85B411D23C4A}"/>
              </a:ext>
            </a:extLst>
          </p:cNvPr>
          <p:cNvSpPr txBox="1"/>
          <p:nvPr/>
        </p:nvSpPr>
        <p:spPr>
          <a:xfrm>
            <a:off x="2172749" y="176170"/>
            <a:ext cx="5742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English Language Arts Pathways</a:t>
            </a:r>
          </a:p>
        </p:txBody>
      </p:sp>
      <p:pic>
        <p:nvPicPr>
          <p:cNvPr id="4100" name="Picture 4" descr="https://cac-powerpoint.officeapps.live.com/pods/GetClipboardImage.ashx?Id=cc2e386a-c69f-4f8f-b41e-999b0ca73836&amp;DC=CA3&amp;pkey=d14f3aed-6dc9-474b-bca1-43593148fe2f&amp;wdwaccluster=CA3">
            <a:extLst>
              <a:ext uri="{FF2B5EF4-FFF2-40B4-BE49-F238E27FC236}">
                <a16:creationId xmlns:a16="http://schemas.microsoft.com/office/drawing/2014/main" id="{090C405F-5490-1F42-817C-893F9FEDF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89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043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992492-AE86-9D4F-9BC2-B44304607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67262"/>
            <a:ext cx="8736242" cy="3694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128667-3841-604A-B1EA-01B18731EFBF}"/>
              </a:ext>
            </a:extLst>
          </p:cNvPr>
          <p:cNvSpPr txBox="1"/>
          <p:nvPr/>
        </p:nvSpPr>
        <p:spPr>
          <a:xfrm>
            <a:off x="2097248" y="117446"/>
            <a:ext cx="658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Social Studies Pathways</a:t>
            </a:r>
          </a:p>
        </p:txBody>
      </p:sp>
    </p:spTree>
    <p:extLst>
      <p:ext uri="{BB962C8B-B14F-4D97-AF65-F5344CB8AC3E}">
        <p14:creationId xmlns:p14="http://schemas.microsoft.com/office/powerpoint/2010/main" val="3924971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4D2CD-EEA7-7444-B3B0-07641199E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 Language Arts</a:t>
            </a:r>
          </a:p>
        </p:txBody>
      </p:sp>
      <p:pic>
        <p:nvPicPr>
          <p:cNvPr id="1030" name="Picture 6" descr="https://cac-powerpoint.officeapps.live.com/pods/GetClipboardImage.ashx?Id=82a7d18a-183a-4e39-855f-2e0cf1bb34e0&amp;DC=GCA1&amp;pkey=82cb1ff4-093f-4ec7-8dab-9276b7dc904e&amp;wdwaccluster=GCA1">
            <a:extLst>
              <a:ext uri="{FF2B5EF4-FFF2-40B4-BE49-F238E27FC236}">
                <a16:creationId xmlns:a16="http://schemas.microsoft.com/office/drawing/2014/main" id="{74F0C843-C053-A643-8E9B-B802019DE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196" y="993912"/>
            <a:ext cx="9372362" cy="51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47423E-9EFF-0C4F-AC09-FCC412772616}"/>
              </a:ext>
            </a:extLst>
          </p:cNvPr>
          <p:cNvSpPr txBox="1"/>
          <p:nvPr/>
        </p:nvSpPr>
        <p:spPr>
          <a:xfrm>
            <a:off x="4068660" y="243281"/>
            <a:ext cx="4723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Mathematics Pathways</a:t>
            </a:r>
          </a:p>
        </p:txBody>
      </p:sp>
    </p:spTree>
    <p:extLst>
      <p:ext uri="{BB962C8B-B14F-4D97-AF65-F5344CB8AC3E}">
        <p14:creationId xmlns:p14="http://schemas.microsoft.com/office/powerpoint/2010/main" val="3180037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12515-7747-5140-8108-1E7DEF0CE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138" y="253133"/>
            <a:ext cx="4933784" cy="1017767"/>
          </a:xfrm>
        </p:spPr>
        <p:txBody>
          <a:bodyPr/>
          <a:lstStyle/>
          <a:p>
            <a:r>
              <a:rPr lang="en-US" dirty="0"/>
              <a:t>Science Pathways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86A67C1-BC46-5F46-BF04-628DFEFA03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013" y="1539432"/>
            <a:ext cx="5218033" cy="438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867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1860" y="320040"/>
            <a:ext cx="5234940" cy="1691639"/>
          </a:xfrm>
        </p:spPr>
        <p:txBody>
          <a:bodyPr>
            <a:normAutofit/>
          </a:bodyPr>
          <a:lstStyle/>
          <a:p>
            <a:r>
              <a:rPr lang="en-CA" b="1" dirty="0"/>
              <a:t>Need More Information?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016" y="2011680"/>
            <a:ext cx="5234940" cy="452628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CA" b="1" dirty="0"/>
              <a:t>Course Registration Guide </a:t>
            </a:r>
          </a:p>
          <a:p>
            <a:pPr marL="0" indent="0">
              <a:buNone/>
            </a:pPr>
            <a:endParaRPr lang="en-CA" sz="800" b="1" dirty="0"/>
          </a:p>
          <a:p>
            <a:r>
              <a:rPr lang="en-CA" b="1" dirty="0"/>
              <a:t>School Web Site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CA" sz="2900" b="1" dirty="0">
                <a:hlinkClick r:id="rId2"/>
              </a:rPr>
              <a:t>www.schools.cbe.ab.ca/b870</a:t>
            </a:r>
            <a:endParaRPr lang="en-CA" sz="2900" b="1" dirty="0"/>
          </a:p>
          <a:p>
            <a:pPr marL="393065" lvl="1" indent="0">
              <a:buNone/>
            </a:pPr>
            <a:endParaRPr lang="en-CA" sz="800" b="1" dirty="0"/>
          </a:p>
          <a:p>
            <a:r>
              <a:rPr lang="en-CA" b="1" dirty="0"/>
              <a:t>Consult with Junior High Staff</a:t>
            </a:r>
          </a:p>
          <a:p>
            <a:pPr marL="0" indent="0">
              <a:buNone/>
            </a:pPr>
            <a:endParaRPr lang="en-CA" sz="800" b="1" dirty="0"/>
          </a:p>
          <a:p>
            <a:r>
              <a:rPr lang="en-CA" b="1" dirty="0">
                <a:latin typeface="Arial"/>
                <a:cs typeface="Arial"/>
              </a:rPr>
              <a:t>Centennial Open House – January 29</a:t>
            </a:r>
            <a:r>
              <a:rPr lang="en-CA" b="1">
                <a:latin typeface="Arial"/>
                <a:cs typeface="Arial"/>
              </a:rPr>
              <a:t>, 2026 </a:t>
            </a:r>
            <a:r>
              <a:rPr lang="en-CA" b="1" dirty="0">
                <a:latin typeface="Arial"/>
                <a:cs typeface="Arial"/>
              </a:rPr>
              <a:t>from 7:00-9:00pm (doors open at 6:30pm)</a:t>
            </a:r>
          </a:p>
          <a:p>
            <a:pPr marL="0" indent="0">
              <a:buNone/>
            </a:pPr>
            <a:endParaRPr lang="en-CA" sz="800" b="1" dirty="0"/>
          </a:p>
          <a:p>
            <a:r>
              <a:rPr lang="en-CA" b="1" dirty="0"/>
              <a:t>Centennial Guidance Counsellors will visit some Junior Highs to meet &amp; register students individually</a:t>
            </a:r>
          </a:p>
        </p:txBody>
      </p:sp>
      <p:pic>
        <p:nvPicPr>
          <p:cNvPr id="4" name="Picture 3" descr="COYOTE">
            <a:extLst>
              <a:ext uri="{FF2B5EF4-FFF2-40B4-BE49-F238E27FC236}">
                <a16:creationId xmlns:a16="http://schemas.microsoft.com/office/drawing/2014/main" id="{B4245F7F-F8F2-4F46-B671-BD7173994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458" y="320039"/>
            <a:ext cx="820342" cy="10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395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DCE9F-910C-4467-A26F-8DBC1BB07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2494"/>
            <a:ext cx="8229600" cy="845144"/>
          </a:xfrm>
        </p:spPr>
        <p:txBody>
          <a:bodyPr anchor="ctr">
            <a:normAutofit/>
          </a:bodyPr>
          <a:lstStyle/>
          <a:p>
            <a:r>
              <a:rPr lang="en-US"/>
              <a:t>Contacts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393A2-2259-4DF2-BF89-64F184F9C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 vert="horz" lIns="91440" tIns="45720" rIns="91440" bIns="45720" numCol="2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Satnaum Mead (Guidance Counsellor A-G) 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hlinkClick r:id="rId2"/>
              </a:rPr>
              <a:t>srmead@cbe.ab.ca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Manpreet Minhas (Guidance Counsellor H-N)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hlinkClick r:id="rId3"/>
              </a:rPr>
              <a:t>mkminhas@cbe.ab.ca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Lynda Hunter (Guidance Counsellor O-Z)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 </a:t>
            </a:r>
            <a:r>
              <a:rPr lang="en-US" sz="1800" dirty="0">
                <a:hlinkClick r:id="rId4"/>
              </a:rPr>
              <a:t>lmhunter@cbe.ab.ca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Lesley Ruault (IPPs)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laruault@cbe.ab.ca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</a:rPr>
              <a:t>Kalyn MacAskill (Indigenous Student Graduation Coach)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  <a:hlinkClick r:id="rId6"/>
              </a:rPr>
              <a:t>kmmacaskill@cbe.ab.ca</a:t>
            </a:r>
            <a:endParaRPr lang="en-US" sz="1800" dirty="0">
              <a:latin typeface="Arial"/>
              <a:cs typeface="Arial"/>
            </a:endParaRPr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Nicola Wilson (K&amp;E) 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hlinkClick r:id="rId7"/>
              </a:rPr>
              <a:t>nmwilson@cbe.ab.ca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Joe Sturgeon (Principal)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hlinkClick r:id="rId8"/>
              </a:rPr>
              <a:t>jisturgeon@cbe.ab.ca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Stu Pierpoint (Assistant Principal   A-G)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hlinkClick r:id="rId9"/>
              </a:rPr>
              <a:t>srpierpoint@cbe.ab.ca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Pam Banack (Assistant Principal   H-N)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hlinkClick r:id="rId10"/>
              </a:rPr>
              <a:t>pmbanack@cbe.ab.ca</a:t>
            </a: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Martina Kasumovich (Assistant Principal O-Z)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hlinkClick r:id="rId11"/>
              </a:rPr>
              <a:t>mskasumovich@cbe.ab.ca</a:t>
            </a: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81A4C8-6701-64E4-463C-8279C3D8E9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44" y="5617103"/>
            <a:ext cx="82303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63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CDA5FB-ED3D-4600-A012-AE9302437F55}"/>
              </a:ext>
            </a:extLst>
          </p:cNvPr>
          <p:cNvSpPr txBox="1"/>
          <p:nvPr/>
        </p:nvSpPr>
        <p:spPr>
          <a:xfrm>
            <a:off x="3144933" y="1573303"/>
            <a:ext cx="6740730" cy="8079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i="1" dirty="0">
                <a:cs typeface="Calibri"/>
              </a:rPr>
              <a:t>Thank you!!!</a:t>
            </a: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470F59C0-69B1-4284-873D-0A36E9F25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824" y="2907785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4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F3C15F-3DC1-4777-8D99-9DA3953D6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0" y="2218162"/>
            <a:ext cx="3383280" cy="1016245"/>
          </a:xfrm>
        </p:spPr>
        <p:txBody>
          <a:bodyPr/>
          <a:lstStyle/>
          <a:p>
            <a:r>
              <a:rPr lang="en-US" sz="5400" dirty="0">
                <a:latin typeface="Arial"/>
                <a:cs typeface="Arial"/>
              </a:rPr>
              <a:t>Welcome</a:t>
            </a:r>
          </a:p>
        </p:txBody>
      </p:sp>
      <p:pic>
        <p:nvPicPr>
          <p:cNvPr id="5" name="Picture 4" descr="COYOTE">
            <a:extLst>
              <a:ext uri="{FF2B5EF4-FFF2-40B4-BE49-F238E27FC236}">
                <a16:creationId xmlns:a16="http://schemas.microsoft.com/office/drawing/2014/main" id="{5E13C915-726C-4B21-89AD-729357222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368" y="5059831"/>
            <a:ext cx="820342" cy="10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E854B8-CF31-85FD-5791-F6736F17B789}"/>
              </a:ext>
            </a:extLst>
          </p:cNvPr>
          <p:cNvSpPr txBox="1"/>
          <p:nvPr/>
        </p:nvSpPr>
        <p:spPr>
          <a:xfrm>
            <a:off x="5834553" y="3254262"/>
            <a:ext cx="2321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Principal: Joe Sturgeon</a:t>
            </a:r>
          </a:p>
        </p:txBody>
      </p:sp>
    </p:spTree>
    <p:extLst>
      <p:ext uri="{BB962C8B-B14F-4D97-AF65-F5344CB8AC3E}">
        <p14:creationId xmlns:p14="http://schemas.microsoft.com/office/powerpoint/2010/main" val="2279700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1860" y="320040"/>
            <a:ext cx="5234940" cy="1691639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Transitioning from Junior High to Successful High School Student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016" y="2330461"/>
            <a:ext cx="4933784" cy="4114483"/>
          </a:xfrm>
        </p:spPr>
        <p:txBody>
          <a:bodyPr>
            <a:normAutofit fontScale="25000" lnSpcReduction="20000"/>
          </a:bodyPr>
          <a:lstStyle/>
          <a:p>
            <a:r>
              <a:rPr lang="en-CA" sz="8000" b="1" dirty="0"/>
              <a:t>Freedom &amp; Responsibility</a:t>
            </a:r>
          </a:p>
          <a:p>
            <a:endParaRPr lang="en-CA" sz="8000" b="1" dirty="0"/>
          </a:p>
          <a:p>
            <a:r>
              <a:rPr lang="en-CA" sz="8000" b="1" dirty="0"/>
              <a:t>Attendance – believe those phone calls!</a:t>
            </a:r>
          </a:p>
          <a:p>
            <a:endParaRPr lang="en-CA" sz="8000" b="1" dirty="0"/>
          </a:p>
          <a:p>
            <a:r>
              <a:rPr lang="en-CA" sz="8000" b="1" dirty="0"/>
              <a:t>Monitoring progress on PowerSchool – students and families</a:t>
            </a:r>
          </a:p>
          <a:p>
            <a:pPr marL="0" indent="0">
              <a:buNone/>
            </a:pPr>
            <a:endParaRPr lang="en-CA" sz="8000" b="1" dirty="0"/>
          </a:p>
          <a:p>
            <a:r>
              <a:rPr lang="en-CA" sz="8000" b="1" dirty="0"/>
              <a:t>Meet new friends - not all the same Junior High friends in your classes</a:t>
            </a:r>
          </a:p>
          <a:p>
            <a:endParaRPr lang="en-CA" sz="8000" b="1" dirty="0"/>
          </a:p>
          <a:p>
            <a:r>
              <a:rPr lang="en-CA" sz="8000" b="1" dirty="0"/>
              <a:t>Experience and try new things</a:t>
            </a:r>
          </a:p>
          <a:p>
            <a:endParaRPr lang="en-CA" sz="8000" b="1" dirty="0"/>
          </a:p>
          <a:p>
            <a:endParaRPr lang="en-CA" dirty="0"/>
          </a:p>
        </p:txBody>
      </p:sp>
      <p:pic>
        <p:nvPicPr>
          <p:cNvPr id="4" name="Picture 3" descr="COYOTE">
            <a:extLst>
              <a:ext uri="{FF2B5EF4-FFF2-40B4-BE49-F238E27FC236}">
                <a16:creationId xmlns:a16="http://schemas.microsoft.com/office/drawing/2014/main" id="{3F4A643C-2235-1349-86B8-73D60E02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185" y="5545422"/>
            <a:ext cx="820342" cy="10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662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781512" y="290478"/>
            <a:ext cx="4917882" cy="1405891"/>
          </a:xfrm>
        </p:spPr>
        <p:txBody>
          <a:bodyPr/>
          <a:lstStyle/>
          <a:p>
            <a:r>
              <a:rPr lang="en-CA" dirty="0"/>
              <a:t>Who is here to help?</a:t>
            </a:r>
          </a:p>
        </p:txBody>
      </p:sp>
      <p:pic>
        <p:nvPicPr>
          <p:cNvPr id="5" name="Picture 3" descr="COYOTE">
            <a:extLst>
              <a:ext uri="{FF2B5EF4-FFF2-40B4-BE49-F238E27FC236}">
                <a16:creationId xmlns:a16="http://schemas.microsoft.com/office/drawing/2014/main" id="{654A728D-79A1-0245-ABEB-8D301B1E8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52" y="211422"/>
            <a:ext cx="820342" cy="10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1E4E36A-43DE-B041-BBEA-57084D48B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544020"/>
              </p:ext>
            </p:extLst>
          </p:nvPr>
        </p:nvGraphicFramePr>
        <p:xfrm>
          <a:off x="3515360" y="1227667"/>
          <a:ext cx="5557521" cy="4543214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852507">
                  <a:extLst>
                    <a:ext uri="{9D8B030D-6E8A-4147-A177-3AD203B41FA5}">
                      <a16:colId xmlns:a16="http://schemas.microsoft.com/office/drawing/2014/main" val="972801009"/>
                    </a:ext>
                  </a:extLst>
                </a:gridCol>
                <a:gridCol w="1852507">
                  <a:extLst>
                    <a:ext uri="{9D8B030D-6E8A-4147-A177-3AD203B41FA5}">
                      <a16:colId xmlns:a16="http://schemas.microsoft.com/office/drawing/2014/main" val="3654342629"/>
                    </a:ext>
                  </a:extLst>
                </a:gridCol>
                <a:gridCol w="1852507">
                  <a:extLst>
                    <a:ext uri="{9D8B030D-6E8A-4147-A177-3AD203B41FA5}">
                      <a16:colId xmlns:a16="http://schemas.microsoft.com/office/drawing/2014/main" val="1825699494"/>
                    </a:ext>
                  </a:extLst>
                </a:gridCol>
              </a:tblGrid>
              <a:tr h="11149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Surnames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Guidance Counsellor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Assistant Principal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171296"/>
                  </a:ext>
                </a:extLst>
              </a:tr>
              <a:tr h="6727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A-G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Mx. Mead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Mr. Pierpoint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263859"/>
                  </a:ext>
                </a:extLst>
              </a:tr>
              <a:tr h="6727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H-N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Ms. Minhas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Ms. Banack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170622"/>
                  </a:ext>
                </a:extLst>
              </a:tr>
              <a:tr h="67274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O-Z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Ms. Hunter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Ms. Kasumovich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005909"/>
                  </a:ext>
                </a:extLst>
              </a:tr>
              <a:tr h="1410067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IPP Coordinator:  </a:t>
                      </a:r>
                      <a:r>
                        <a:rPr lang="en-US" dirty="0"/>
                        <a:t>Ms. Ruault</a:t>
                      </a:r>
                    </a:p>
                    <a:p>
                      <a:pPr algn="ctr"/>
                      <a:r>
                        <a:rPr lang="en-US" b="1" dirty="0"/>
                        <a:t>EAL Support: </a:t>
                      </a:r>
                      <a:r>
                        <a:rPr lang="en-US" b="0" dirty="0"/>
                        <a:t>Ms. Bhathal &amp; Ms. Aguinaldo</a:t>
                      </a:r>
                    </a:p>
                    <a:p>
                      <a:pPr lvl="0" algn="ctr">
                        <a:buNone/>
                      </a:pPr>
                      <a:r>
                        <a:rPr lang="en-US" b="1" dirty="0"/>
                        <a:t>Indigenous</a:t>
                      </a:r>
                      <a:r>
                        <a:rPr lang="en-US" b="0" dirty="0"/>
                        <a:t> </a:t>
                      </a:r>
                      <a:r>
                        <a:rPr lang="en-US" b="1" dirty="0"/>
                        <a:t>Student Grad Coach: </a:t>
                      </a:r>
                      <a:r>
                        <a:rPr lang="en-US" b="0" dirty="0"/>
                        <a:t>Ms. MacAskill</a:t>
                      </a:r>
                    </a:p>
                    <a:p>
                      <a:pPr lvl="0" algn="ctr">
                        <a:buNone/>
                      </a:pPr>
                      <a:r>
                        <a:rPr lang="en-US" b="1" dirty="0"/>
                        <a:t>All In For Youth Success Coach: </a:t>
                      </a:r>
                      <a:r>
                        <a:rPr lang="en-US" b="0" dirty="0"/>
                        <a:t>Mr. Ieuan Roberts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329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920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3016" y="604008"/>
            <a:ext cx="4933784" cy="1407672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High School Diploma Credits &amp; Minimum Courses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207" y="2011680"/>
            <a:ext cx="5712903" cy="411448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en-CA" b="1" dirty="0"/>
          </a:p>
          <a:p>
            <a:pPr marL="114300" indent="0">
              <a:buNone/>
            </a:pPr>
            <a:r>
              <a:rPr lang="en-CA" sz="1800" b="1" dirty="0"/>
              <a:t>Total 		      100 credits (minimum)</a:t>
            </a:r>
          </a:p>
          <a:p>
            <a:pPr marL="978408" lvl="3" indent="0">
              <a:buNone/>
            </a:pPr>
            <a:endParaRPr lang="en-CA" sz="1800" b="1" dirty="0"/>
          </a:p>
          <a:p>
            <a:pPr marL="0" indent="0">
              <a:buNone/>
            </a:pPr>
            <a:r>
              <a:rPr lang="en-CA" sz="1800" b="1" dirty="0"/>
              <a:t>Grade 10      	      40 credits (8 classes)</a:t>
            </a:r>
          </a:p>
          <a:p>
            <a:pPr marL="0" indent="0">
              <a:buNone/>
            </a:pPr>
            <a:endParaRPr lang="en-CA" sz="1800" b="1" dirty="0"/>
          </a:p>
          <a:p>
            <a:pPr marL="0" indent="0">
              <a:buNone/>
            </a:pPr>
            <a:r>
              <a:rPr lang="en-CA" sz="1800" b="1" dirty="0"/>
              <a:t>Grade 11	      38 credits (7.5 classes)</a:t>
            </a:r>
          </a:p>
          <a:p>
            <a:pPr marL="0" indent="0">
              <a:buNone/>
            </a:pPr>
            <a:endParaRPr lang="en-CA" sz="1800" b="1" dirty="0"/>
          </a:p>
          <a:p>
            <a:pPr marL="0" indent="0">
              <a:buNone/>
            </a:pPr>
            <a:r>
              <a:rPr lang="en-CA" sz="1800" b="1" dirty="0"/>
              <a:t>Grade 12 	      35 credits (7 classes)</a:t>
            </a:r>
          </a:p>
          <a:p>
            <a:endParaRPr lang="en-CA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F3239BA3-CCF8-FD40-BDCA-A6C1F855FC01}"/>
              </a:ext>
            </a:extLst>
          </p:cNvPr>
          <p:cNvSpPr/>
          <p:nvPr/>
        </p:nvSpPr>
        <p:spPr>
          <a:xfrm>
            <a:off x="4369496" y="2555605"/>
            <a:ext cx="978407" cy="379161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664A681F-FD07-644F-B2C2-66DA03DFE7FB}"/>
              </a:ext>
            </a:extLst>
          </p:cNvPr>
          <p:cNvSpPr/>
          <p:nvPr/>
        </p:nvSpPr>
        <p:spPr>
          <a:xfrm>
            <a:off x="4504963" y="3228217"/>
            <a:ext cx="978407" cy="379161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DCE2D20D-C9C3-0A41-AEA0-81D8B239D87E}"/>
              </a:ext>
            </a:extLst>
          </p:cNvPr>
          <p:cNvSpPr/>
          <p:nvPr/>
        </p:nvSpPr>
        <p:spPr>
          <a:xfrm>
            <a:off x="4504962" y="3879340"/>
            <a:ext cx="978407" cy="379161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84D214B-5EB5-974E-8248-9B233A460F07}"/>
              </a:ext>
            </a:extLst>
          </p:cNvPr>
          <p:cNvSpPr/>
          <p:nvPr/>
        </p:nvSpPr>
        <p:spPr>
          <a:xfrm>
            <a:off x="4504962" y="4530463"/>
            <a:ext cx="978407" cy="379161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3" descr="COYOTE">
            <a:extLst>
              <a:ext uri="{FF2B5EF4-FFF2-40B4-BE49-F238E27FC236}">
                <a16:creationId xmlns:a16="http://schemas.microsoft.com/office/drawing/2014/main" id="{593181DF-67BB-1343-B8AC-2C5D83AF0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452" y="5426889"/>
            <a:ext cx="820342" cy="10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37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CDCF7-E614-474E-B7EF-61A3D5B7F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016" y="155712"/>
            <a:ext cx="4933784" cy="1017767"/>
          </a:xfrm>
        </p:spPr>
        <p:txBody>
          <a:bodyPr>
            <a:normAutofit fontScale="90000"/>
          </a:bodyPr>
          <a:lstStyle/>
          <a:p>
            <a:r>
              <a:rPr lang="en-US" dirty="0"/>
              <a:t>Alberta High School Diploma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093FE-F0DD-2E46-AF17-376D3C568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3016" y="1576201"/>
            <a:ext cx="4933784" cy="45499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CA" sz="1800" b="1" dirty="0">
                <a:latin typeface="Arial"/>
                <a:cs typeface="Arial"/>
              </a:rPr>
              <a:t>Total                 100 credits</a:t>
            </a:r>
          </a:p>
          <a:p>
            <a:pPr marL="0" indent="0" algn="ctr">
              <a:buNone/>
            </a:pPr>
            <a:endParaRPr lang="en-CA" sz="1800" b="1" dirty="0"/>
          </a:p>
          <a:p>
            <a:pPr marL="0" indent="0" algn="ctr">
              <a:buNone/>
            </a:pPr>
            <a:endParaRPr lang="en-CA" sz="1800" b="1" dirty="0"/>
          </a:p>
          <a:p>
            <a:pPr>
              <a:buFont typeface="Wingdings" pitchFamily="2" charset="2"/>
              <a:buChar char="Ø"/>
            </a:pPr>
            <a:r>
              <a:rPr lang="en-CA" sz="1800" b="1" dirty="0"/>
              <a:t>English 30 level</a:t>
            </a:r>
          </a:p>
          <a:p>
            <a:pPr>
              <a:buFont typeface="Wingdings" pitchFamily="2" charset="2"/>
              <a:buChar char="Ø"/>
            </a:pPr>
            <a:r>
              <a:rPr lang="en-CA" sz="1800" b="1" dirty="0"/>
              <a:t>Social 30 level</a:t>
            </a:r>
          </a:p>
          <a:p>
            <a:pPr>
              <a:buFont typeface="Wingdings" pitchFamily="2" charset="2"/>
              <a:buChar char="Ø"/>
            </a:pPr>
            <a:r>
              <a:rPr lang="en-CA" sz="1800" b="1" dirty="0"/>
              <a:t>Science 20 level</a:t>
            </a:r>
          </a:p>
          <a:p>
            <a:pPr>
              <a:buFont typeface="Wingdings" pitchFamily="2" charset="2"/>
              <a:buChar char="Ø"/>
            </a:pPr>
            <a:r>
              <a:rPr lang="en-CA" sz="1800" b="1" dirty="0"/>
              <a:t>Math 20 level </a:t>
            </a:r>
          </a:p>
          <a:p>
            <a:pPr>
              <a:buFont typeface="Wingdings" pitchFamily="2" charset="2"/>
              <a:buChar char="Ø"/>
            </a:pPr>
            <a:r>
              <a:rPr lang="en-CA" sz="1800" b="1" dirty="0"/>
              <a:t>PE 10</a:t>
            </a:r>
          </a:p>
          <a:p>
            <a:pPr>
              <a:buFont typeface="Wingdings" pitchFamily="2" charset="2"/>
              <a:buChar char="Ø"/>
            </a:pPr>
            <a:r>
              <a:rPr lang="en-CA" sz="1800" b="1" dirty="0"/>
              <a:t>CALM 20 (Career &amp; Life Management)</a:t>
            </a:r>
          </a:p>
          <a:p>
            <a:pPr>
              <a:buFont typeface="Wingdings" pitchFamily="2" charset="2"/>
              <a:buChar char="Ø"/>
            </a:pPr>
            <a:r>
              <a:rPr lang="en-CA" sz="1800" b="1" dirty="0"/>
              <a:t>10 credits in options</a:t>
            </a:r>
          </a:p>
          <a:p>
            <a:pPr>
              <a:buFont typeface="Wingdings" pitchFamily="2" charset="2"/>
              <a:buChar char="Ø"/>
            </a:pPr>
            <a:r>
              <a:rPr lang="en-CA" sz="1800" b="1" dirty="0"/>
              <a:t>10 additional credits 30 level </a:t>
            </a:r>
            <a:endParaRPr lang="en-US" sz="1800" dirty="0"/>
          </a:p>
        </p:txBody>
      </p:sp>
      <p:sp>
        <p:nvSpPr>
          <p:cNvPr id="6" name="Right Arrow 3">
            <a:extLst>
              <a:ext uri="{FF2B5EF4-FFF2-40B4-BE49-F238E27FC236}">
                <a16:creationId xmlns:a16="http://schemas.microsoft.com/office/drawing/2014/main" id="{E3D5F343-385D-2364-6D6D-84C630D3D76F}"/>
              </a:ext>
            </a:extLst>
          </p:cNvPr>
          <p:cNvSpPr/>
          <p:nvPr/>
        </p:nvSpPr>
        <p:spPr>
          <a:xfrm>
            <a:off x="5743969" y="1575622"/>
            <a:ext cx="483773" cy="246934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790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3016" y="381838"/>
            <a:ext cx="4933784" cy="1629842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Certificate of High School Achievement Requirements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114300" indent="0">
              <a:buNone/>
            </a:pPr>
            <a:r>
              <a:rPr lang="en-CA" b="1" dirty="0"/>
              <a:t>Total 	          80 credits (minimum)</a:t>
            </a:r>
          </a:p>
          <a:p>
            <a:pPr marL="114300" indent="0">
              <a:buNone/>
            </a:pPr>
            <a:endParaRPr lang="en-CA" b="1" dirty="0"/>
          </a:p>
          <a:p>
            <a:r>
              <a:rPr lang="en-CA" b="1" dirty="0"/>
              <a:t>Earned by students in Knowledge &amp; Employability (KAE)</a:t>
            </a:r>
          </a:p>
          <a:p>
            <a:pPr marL="0" indent="0">
              <a:buNone/>
            </a:pPr>
            <a:endParaRPr lang="en-CA" sz="1050" b="1" dirty="0"/>
          </a:p>
          <a:p>
            <a:r>
              <a:rPr lang="en-CA" b="1" dirty="0"/>
              <a:t>Placement in these courses is by referral with junior high school, parent/guardian &amp; counsellor</a:t>
            </a:r>
          </a:p>
          <a:p>
            <a:pPr marL="0" indent="0">
              <a:buNone/>
            </a:pPr>
            <a:endParaRPr lang="en-CA" sz="1050" b="1" dirty="0"/>
          </a:p>
          <a:p>
            <a:r>
              <a:rPr lang="en-CA" b="1" dirty="0"/>
              <a:t>Less academically demanding - greater focus on hands-on experiential activities</a:t>
            </a:r>
          </a:p>
          <a:p>
            <a:pPr marL="0" indent="0">
              <a:buNone/>
            </a:pPr>
            <a:endParaRPr lang="en-CA" sz="1050" b="1" dirty="0"/>
          </a:p>
          <a:p>
            <a:r>
              <a:rPr lang="en-CA" b="1" dirty="0"/>
              <a:t>Provides successful transition into employment/further training opportunities</a:t>
            </a:r>
          </a:p>
          <a:p>
            <a:pPr marL="0" indent="0">
              <a:buNone/>
            </a:pPr>
            <a:endParaRPr lang="en-CA" sz="1200" b="1" dirty="0"/>
          </a:p>
          <a:p>
            <a:r>
              <a:rPr lang="en-CA" b="1" dirty="0"/>
              <a:t>May transition to high school diploma courses</a:t>
            </a:r>
          </a:p>
          <a:p>
            <a:endParaRPr lang="en-CA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31931621-E734-2540-80BA-389212D8DE24}"/>
              </a:ext>
            </a:extLst>
          </p:cNvPr>
          <p:cNvSpPr/>
          <p:nvPr/>
        </p:nvSpPr>
        <p:spPr>
          <a:xfrm>
            <a:off x="4620790" y="2011680"/>
            <a:ext cx="483773" cy="246934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3" descr="COYOTE">
            <a:extLst>
              <a:ext uri="{FF2B5EF4-FFF2-40B4-BE49-F238E27FC236}">
                <a16:creationId xmlns:a16="http://schemas.microsoft.com/office/drawing/2014/main" id="{D65C5319-0882-484C-8EC5-6D2A5FC1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164" y="1627024"/>
            <a:ext cx="820342" cy="10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40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0559" y="993912"/>
            <a:ext cx="5639559" cy="1017767"/>
          </a:xfrm>
        </p:spPr>
        <p:txBody>
          <a:bodyPr>
            <a:normAutofit/>
          </a:bodyPr>
          <a:lstStyle/>
          <a:p>
            <a:r>
              <a:rPr lang="en-CA" b="1" dirty="0"/>
              <a:t>Courses &amp; Credits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CA" b="1" dirty="0"/>
              <a:t>Each class/period =  5 credits </a:t>
            </a:r>
          </a:p>
          <a:p>
            <a:pPr marL="0" indent="0">
              <a:buNone/>
            </a:pPr>
            <a:r>
              <a:rPr lang="en-CA" b="1" dirty="0"/>
              <a:t>    (4 classes per day = 20   </a:t>
            </a:r>
          </a:p>
          <a:p>
            <a:pPr marL="0" indent="0">
              <a:buNone/>
            </a:pPr>
            <a:r>
              <a:rPr lang="en-CA" b="1" dirty="0"/>
              <a:t>     credits per semester)</a:t>
            </a:r>
          </a:p>
          <a:p>
            <a:pPr marL="0" indent="0">
              <a:buNone/>
            </a:pPr>
            <a:endParaRPr lang="en-CA" sz="900" b="1" dirty="0"/>
          </a:p>
          <a:p>
            <a:r>
              <a:rPr lang="en-CA" b="1" dirty="0"/>
              <a:t>Credit is earned with a mark of 50%+</a:t>
            </a:r>
          </a:p>
          <a:p>
            <a:pPr marL="0" indent="0">
              <a:buNone/>
            </a:pPr>
            <a:endParaRPr lang="en-CA" sz="900" b="1" dirty="0"/>
          </a:p>
          <a:p>
            <a:r>
              <a:rPr lang="en-CA" b="1" dirty="0"/>
              <a:t>Course levels for Grade 10 are numbered as 10/15, for Grade 11 as 20/25, and for Grade 12 as 30, 35 </a:t>
            </a:r>
          </a:p>
        </p:txBody>
      </p:sp>
      <p:pic>
        <p:nvPicPr>
          <p:cNvPr id="4" name="Picture 3" descr="COYOTE">
            <a:extLst>
              <a:ext uri="{FF2B5EF4-FFF2-40B4-BE49-F238E27FC236}">
                <a16:creationId xmlns:a16="http://schemas.microsoft.com/office/drawing/2014/main" id="{5E620D91-34ED-4F42-BB08-5AC06B1E3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777" y="161180"/>
            <a:ext cx="820342" cy="10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487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1860" y="320040"/>
            <a:ext cx="5234940" cy="1691639"/>
          </a:xfrm>
        </p:spPr>
        <p:txBody>
          <a:bodyPr>
            <a:normAutofit/>
          </a:bodyPr>
          <a:lstStyle/>
          <a:p>
            <a:r>
              <a:rPr lang="en-CA" b="1" dirty="0"/>
              <a:t>Grade 10 Course Registration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CA" sz="2800" b="1" dirty="0"/>
              <a:t>Four academic courses: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CA" sz="2500" b="1" dirty="0"/>
              <a:t>English, Social Studies, Math, &amp; Science</a:t>
            </a:r>
          </a:p>
          <a:p>
            <a:r>
              <a:rPr lang="en-CA" sz="2800" b="1" dirty="0"/>
              <a:t>Physical Education 10</a:t>
            </a:r>
          </a:p>
          <a:p>
            <a:r>
              <a:rPr lang="en-CA" sz="2800" b="1" dirty="0"/>
              <a:t>Three complementary/option courses (will also choose two alternates)</a:t>
            </a:r>
          </a:p>
          <a:p>
            <a:pPr marL="0" indent="0">
              <a:buNone/>
            </a:pPr>
            <a:endParaRPr lang="en-CA" sz="2000" b="1" dirty="0"/>
          </a:p>
          <a:p>
            <a:r>
              <a:rPr lang="en-CA" sz="2800" b="1" dirty="0"/>
              <a:t>Timetable Example for Each semester: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CA" sz="2500" b="1" dirty="0"/>
              <a:t>2 academics + 2 complementary/option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CA" sz="2500" b="1" dirty="0"/>
              <a:t>2 academics + 1 complementary + P.E. 10</a:t>
            </a:r>
          </a:p>
        </p:txBody>
      </p:sp>
      <p:pic>
        <p:nvPicPr>
          <p:cNvPr id="4" name="Picture 3" descr="COYOTE">
            <a:extLst>
              <a:ext uri="{FF2B5EF4-FFF2-40B4-BE49-F238E27FC236}">
                <a16:creationId xmlns:a16="http://schemas.microsoft.com/office/drawing/2014/main" id="{1BDEB4FD-103E-FC43-B257-34F09CF96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212" y="5486807"/>
            <a:ext cx="820342" cy="101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009629"/>
      </p:ext>
    </p:extLst>
  </p:cSld>
  <p:clrMapOvr>
    <a:masterClrMapping/>
  </p:clrMapOvr>
</p:sld>
</file>

<file path=ppt/theme/theme1.xml><?xml version="1.0" encoding="utf-8"?>
<a:theme xmlns:a="http://schemas.openxmlformats.org/drawingml/2006/main" name="pptTemplate-Gr-6-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 Title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High-School_template_3 [Read-Only]" id="{B4487951-2604-4F80-838E-FB68B177922C}" vid="{B3B1B1E5-E098-4BAF-B4AD-7E7910CC09B0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.10-12_PPT_template" id="{7D07F09E-55F3-604A-8508-A038A10EE719}" vid="{B4E727C6-0745-0146-A765-DA439EC26B1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2085</TotalTime>
  <Words>725</Words>
  <Application>Microsoft Office PowerPoint</Application>
  <PresentationFormat>On-screen Show (4:3)</PresentationFormat>
  <Paragraphs>180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pptTemplate-Gr-6-9</vt:lpstr>
      <vt:lpstr>Content Title Slides</vt:lpstr>
      <vt:lpstr>Content slides</vt:lpstr>
      <vt:lpstr>Office Theme</vt:lpstr>
      <vt:lpstr>Custom Design</vt:lpstr>
      <vt:lpstr>An Introduction to  Centennial High School  Information for Parents/Guardians </vt:lpstr>
      <vt:lpstr>Welcome</vt:lpstr>
      <vt:lpstr>Transitioning from Junior High to Successful High School Student</vt:lpstr>
      <vt:lpstr>Who is here to help?</vt:lpstr>
      <vt:lpstr>High School Diploma Credits &amp; Minimum Courses</vt:lpstr>
      <vt:lpstr>Alberta High School Diploma Requirements</vt:lpstr>
      <vt:lpstr>Certificate of High School Achievement Requirements</vt:lpstr>
      <vt:lpstr>Courses &amp; Credits</vt:lpstr>
      <vt:lpstr>Grade 10 Course Registration</vt:lpstr>
      <vt:lpstr>PowerPoint Presentation</vt:lpstr>
      <vt:lpstr>PowerPoint Presentation</vt:lpstr>
      <vt:lpstr>PowerPoint Presentation</vt:lpstr>
      <vt:lpstr>English Language Arts</vt:lpstr>
      <vt:lpstr>Science Pathways</vt:lpstr>
      <vt:lpstr>Need More Information?</vt:lpstr>
      <vt:lpstr>Contacts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Banack, Pam M</dc:creator>
  <cp:lastModifiedBy>Banack, Pam M</cp:lastModifiedBy>
  <cp:revision>336</cp:revision>
  <cp:lastPrinted>2023-12-20T17:30:07Z</cp:lastPrinted>
  <dcterms:created xsi:type="dcterms:W3CDTF">2022-01-19T18:05:44Z</dcterms:created>
  <dcterms:modified xsi:type="dcterms:W3CDTF">2026-01-15T18:54:23Z</dcterms:modified>
</cp:coreProperties>
</file>